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7471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404110"/>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Introduction to Transcriptomics</a:t>
            </a:r>
            <a:endParaRPr lang="en-US" sz="5249" dirty="0"/>
          </a:p>
        </p:txBody>
      </p:sp>
      <p:sp>
        <p:nvSpPr>
          <p:cNvPr id="6" name="Text 2"/>
          <p:cNvSpPr/>
          <p:nvPr/>
        </p:nvSpPr>
        <p:spPr>
          <a:xfrm>
            <a:off x="833199" y="4403765"/>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Transcriptomics is the comprehensive study of the complete set of RNA transcripts, including mRNA, rRNA, tRNA, and other non-coding RNAs, produced by the genome at a specific developmental stage or under particular physiological conditions.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125385" y="571857"/>
            <a:ext cx="8282821" cy="648653"/>
          </a:xfrm>
          <a:prstGeom prst="rect">
            <a:avLst/>
          </a:prstGeom>
          <a:noFill/>
          <a:ln/>
        </p:spPr>
        <p:txBody>
          <a:bodyPr wrap="none" rtlCol="0" anchor="t"/>
          <a:lstStyle/>
          <a:p>
            <a:pPr marL="0" indent="0">
              <a:lnSpc>
                <a:spcPts val="5108"/>
              </a:lnSpc>
              <a:buNone/>
            </a:pPr>
            <a:r>
              <a:rPr lang="en-US" sz="4086" b="1" dirty="0">
                <a:solidFill>
                  <a:srgbClr val="396AF1"/>
                </a:solidFill>
                <a:latin typeface="Barlow" pitchFamily="34" charset="0"/>
                <a:ea typeface="Barlow" pitchFamily="34" charset="-122"/>
                <a:cs typeface="Barlow" pitchFamily="34" charset="-120"/>
              </a:rPr>
              <a:t>Future directions in transcriptomics</a:t>
            </a:r>
            <a:endParaRPr lang="en-US" sz="4086" dirty="0"/>
          </a:p>
        </p:txBody>
      </p:sp>
      <p:sp>
        <p:nvSpPr>
          <p:cNvPr id="5" name="Shape 2"/>
          <p:cNvSpPr/>
          <p:nvPr/>
        </p:nvSpPr>
        <p:spPr>
          <a:xfrm>
            <a:off x="2125385" y="1635681"/>
            <a:ext cx="1729859" cy="1195983"/>
          </a:xfrm>
          <a:prstGeom prst="roundRect">
            <a:avLst>
              <a:gd name="adj" fmla="val 10414"/>
            </a:avLst>
          </a:prstGeom>
          <a:solidFill>
            <a:schemeClr val="accent2"/>
          </a:solidFill>
          <a:ln/>
        </p:spPr>
        <p:txBody>
          <a:bodyPr/>
          <a:lstStyle/>
          <a:p>
            <a:endParaRPr lang="en-US" dirty="0"/>
          </a:p>
        </p:txBody>
      </p:sp>
      <p:sp>
        <p:nvSpPr>
          <p:cNvPr id="6" name="Text 3"/>
          <p:cNvSpPr/>
          <p:nvPr/>
        </p:nvSpPr>
        <p:spPr>
          <a:xfrm>
            <a:off x="2332911" y="2026087"/>
            <a:ext cx="91916" cy="415052"/>
          </a:xfrm>
          <a:prstGeom prst="rect">
            <a:avLst/>
          </a:prstGeom>
          <a:noFill/>
          <a:ln/>
        </p:spPr>
        <p:txBody>
          <a:bodyPr wrap="none" rtlCol="0" anchor="t"/>
          <a:lstStyle/>
          <a:p>
            <a:pPr marL="0" indent="0" algn="ctr">
              <a:lnSpc>
                <a:spcPts val="3269"/>
              </a:lnSpc>
              <a:buNone/>
            </a:pPr>
            <a:r>
              <a:rPr lang="en-US" sz="2043" b="1" dirty="0">
                <a:solidFill>
                  <a:srgbClr val="396AF1"/>
                </a:solidFill>
                <a:latin typeface="Barlow" pitchFamily="34" charset="0"/>
                <a:ea typeface="Barlow" pitchFamily="34" charset="-122"/>
                <a:cs typeface="Barlow" pitchFamily="34" charset="-120"/>
              </a:rPr>
              <a:t>1</a:t>
            </a:r>
            <a:endParaRPr lang="en-US" sz="2043" dirty="0"/>
          </a:p>
        </p:txBody>
      </p:sp>
      <p:sp>
        <p:nvSpPr>
          <p:cNvPr id="7" name="Text 4"/>
          <p:cNvSpPr/>
          <p:nvPr/>
        </p:nvSpPr>
        <p:spPr>
          <a:xfrm>
            <a:off x="4062770" y="1843207"/>
            <a:ext cx="2594848" cy="324207"/>
          </a:xfrm>
          <a:prstGeom prst="rect">
            <a:avLst/>
          </a:prstGeom>
          <a:noFill/>
          <a:ln/>
        </p:spPr>
        <p:txBody>
          <a:bodyPr wrap="none" rtlCol="0" anchor="t"/>
          <a:lstStyle/>
          <a:p>
            <a:pPr marL="0" indent="0" algn="l">
              <a:lnSpc>
                <a:spcPts val="2554"/>
              </a:lnSpc>
              <a:buNone/>
            </a:pPr>
            <a:r>
              <a:rPr lang="en-US" sz="2043" b="1" dirty="0">
                <a:solidFill>
                  <a:srgbClr val="396AF1"/>
                </a:solidFill>
                <a:latin typeface="Barlow" pitchFamily="34" charset="0"/>
                <a:ea typeface="Barlow" pitchFamily="34" charset="-122"/>
                <a:cs typeface="Barlow" pitchFamily="34" charset="-120"/>
              </a:rPr>
              <a:t>Single-cell RNA-seq</a:t>
            </a:r>
            <a:endParaRPr lang="en-US" sz="2043" dirty="0"/>
          </a:p>
        </p:txBody>
      </p:sp>
      <p:sp>
        <p:nvSpPr>
          <p:cNvPr id="8" name="Text 5"/>
          <p:cNvSpPr/>
          <p:nvPr/>
        </p:nvSpPr>
        <p:spPr>
          <a:xfrm>
            <a:off x="4062770" y="2291953"/>
            <a:ext cx="5039558" cy="332184"/>
          </a:xfrm>
          <a:prstGeom prst="rect">
            <a:avLst/>
          </a:prstGeom>
          <a:noFill/>
          <a:ln/>
        </p:spPr>
        <p:txBody>
          <a:bodyPr wrap="none" rtlCol="0" anchor="t"/>
          <a:lstStyle/>
          <a:p>
            <a:pPr marL="0" indent="0" algn="l">
              <a:lnSpc>
                <a:spcPts val="2615"/>
              </a:lnSpc>
              <a:buNone/>
            </a:pPr>
            <a:r>
              <a:rPr lang="en-US" sz="1635" dirty="0">
                <a:solidFill>
                  <a:srgbClr val="272525"/>
                </a:solidFill>
                <a:latin typeface="Montserrat" pitchFamily="34" charset="0"/>
                <a:ea typeface="Montserrat" pitchFamily="34" charset="-122"/>
                <a:cs typeface="Montserrat" pitchFamily="34" charset="-120"/>
              </a:rPr>
              <a:t>Advances in single-cell sequencing technologies</a:t>
            </a:r>
            <a:endParaRPr lang="en-US" sz="1635" dirty="0"/>
          </a:p>
        </p:txBody>
      </p:sp>
      <p:sp>
        <p:nvSpPr>
          <p:cNvPr id="9" name="Shape 6"/>
          <p:cNvSpPr/>
          <p:nvPr/>
        </p:nvSpPr>
        <p:spPr>
          <a:xfrm>
            <a:off x="3958947" y="2769275"/>
            <a:ext cx="8442246" cy="46673"/>
          </a:xfrm>
          <a:prstGeom prst="roundRect">
            <a:avLst>
              <a:gd name="adj" fmla="val 266867"/>
            </a:avLst>
          </a:prstGeom>
          <a:solidFill>
            <a:srgbClr val="EEEFF5"/>
          </a:solidFill>
          <a:ln/>
        </p:spPr>
      </p:sp>
      <p:sp>
        <p:nvSpPr>
          <p:cNvPr id="10" name="Shape 7"/>
          <p:cNvSpPr/>
          <p:nvPr/>
        </p:nvSpPr>
        <p:spPr>
          <a:xfrm>
            <a:off x="2125385" y="2935367"/>
            <a:ext cx="3459837" cy="1195983"/>
          </a:xfrm>
          <a:prstGeom prst="roundRect">
            <a:avLst>
              <a:gd name="adj" fmla="val 10414"/>
            </a:avLst>
          </a:prstGeom>
          <a:solidFill>
            <a:schemeClr val="accent2"/>
          </a:solidFill>
          <a:ln/>
        </p:spPr>
      </p:sp>
      <p:sp>
        <p:nvSpPr>
          <p:cNvPr id="11" name="Text 8"/>
          <p:cNvSpPr/>
          <p:nvPr/>
        </p:nvSpPr>
        <p:spPr>
          <a:xfrm>
            <a:off x="2332911" y="3325773"/>
            <a:ext cx="145375" cy="415052"/>
          </a:xfrm>
          <a:prstGeom prst="rect">
            <a:avLst/>
          </a:prstGeom>
          <a:noFill/>
          <a:ln/>
        </p:spPr>
        <p:txBody>
          <a:bodyPr wrap="none" rtlCol="0" anchor="t"/>
          <a:lstStyle/>
          <a:p>
            <a:pPr marL="0" indent="0" algn="ctr">
              <a:lnSpc>
                <a:spcPts val="3269"/>
              </a:lnSpc>
              <a:buNone/>
            </a:pPr>
            <a:r>
              <a:rPr lang="en-US" sz="2043" b="1" dirty="0">
                <a:solidFill>
                  <a:srgbClr val="396AF1"/>
                </a:solidFill>
                <a:latin typeface="Barlow" pitchFamily="34" charset="0"/>
                <a:ea typeface="Barlow" pitchFamily="34" charset="-122"/>
                <a:cs typeface="Barlow" pitchFamily="34" charset="-120"/>
              </a:rPr>
              <a:t>2</a:t>
            </a:r>
            <a:endParaRPr lang="en-US" sz="2043" dirty="0"/>
          </a:p>
        </p:txBody>
      </p:sp>
      <p:sp>
        <p:nvSpPr>
          <p:cNvPr id="12" name="Text 9"/>
          <p:cNvSpPr/>
          <p:nvPr/>
        </p:nvSpPr>
        <p:spPr>
          <a:xfrm>
            <a:off x="5792748" y="3142893"/>
            <a:ext cx="2594848" cy="324207"/>
          </a:xfrm>
          <a:prstGeom prst="rect">
            <a:avLst/>
          </a:prstGeom>
          <a:noFill/>
          <a:ln/>
        </p:spPr>
        <p:txBody>
          <a:bodyPr wrap="none" rtlCol="0" anchor="t"/>
          <a:lstStyle/>
          <a:p>
            <a:pPr marL="0" indent="0" algn="l">
              <a:lnSpc>
                <a:spcPts val="2554"/>
              </a:lnSpc>
              <a:buNone/>
            </a:pPr>
            <a:r>
              <a:rPr lang="en-US" sz="2043" b="1" dirty="0">
                <a:solidFill>
                  <a:srgbClr val="396AF1"/>
                </a:solidFill>
                <a:latin typeface="Barlow" pitchFamily="34" charset="0"/>
                <a:ea typeface="Barlow" pitchFamily="34" charset="-122"/>
                <a:cs typeface="Barlow" pitchFamily="34" charset="-120"/>
              </a:rPr>
              <a:t>Long-read sequencing</a:t>
            </a:r>
            <a:endParaRPr lang="en-US" sz="2043" dirty="0"/>
          </a:p>
        </p:txBody>
      </p:sp>
      <p:sp>
        <p:nvSpPr>
          <p:cNvPr id="13" name="Text 10"/>
          <p:cNvSpPr/>
          <p:nvPr/>
        </p:nvSpPr>
        <p:spPr>
          <a:xfrm>
            <a:off x="5792748" y="3591639"/>
            <a:ext cx="5997178" cy="332184"/>
          </a:xfrm>
          <a:prstGeom prst="rect">
            <a:avLst/>
          </a:prstGeom>
          <a:noFill/>
          <a:ln/>
        </p:spPr>
        <p:txBody>
          <a:bodyPr wrap="none" rtlCol="0" anchor="t"/>
          <a:lstStyle/>
          <a:p>
            <a:pPr marL="0" indent="0" algn="l">
              <a:lnSpc>
                <a:spcPts val="2615"/>
              </a:lnSpc>
              <a:buNone/>
            </a:pPr>
            <a:r>
              <a:rPr lang="en-US" sz="1635" dirty="0">
                <a:solidFill>
                  <a:srgbClr val="272525"/>
                </a:solidFill>
                <a:latin typeface="Montserrat" pitchFamily="34" charset="0"/>
                <a:ea typeface="Montserrat" pitchFamily="34" charset="-122"/>
                <a:cs typeface="Montserrat" pitchFamily="34" charset="-120"/>
              </a:rPr>
              <a:t>Improving transcriptome assembly and isoform detection</a:t>
            </a:r>
            <a:endParaRPr lang="en-US" sz="1635" dirty="0"/>
          </a:p>
        </p:txBody>
      </p:sp>
      <p:sp>
        <p:nvSpPr>
          <p:cNvPr id="14" name="Shape 11"/>
          <p:cNvSpPr/>
          <p:nvPr/>
        </p:nvSpPr>
        <p:spPr>
          <a:xfrm>
            <a:off x="5688925" y="4068961"/>
            <a:ext cx="6712268" cy="46673"/>
          </a:xfrm>
          <a:prstGeom prst="roundRect">
            <a:avLst>
              <a:gd name="adj" fmla="val 266867"/>
            </a:avLst>
          </a:prstGeom>
          <a:solidFill>
            <a:srgbClr val="EEEFF5"/>
          </a:solidFill>
          <a:ln/>
        </p:spPr>
      </p:sp>
      <p:sp>
        <p:nvSpPr>
          <p:cNvPr id="15" name="Shape 12"/>
          <p:cNvSpPr/>
          <p:nvPr/>
        </p:nvSpPr>
        <p:spPr>
          <a:xfrm>
            <a:off x="2125385" y="4235053"/>
            <a:ext cx="5189696" cy="1528167"/>
          </a:xfrm>
          <a:prstGeom prst="roundRect">
            <a:avLst>
              <a:gd name="adj" fmla="val 8151"/>
            </a:avLst>
          </a:prstGeom>
          <a:solidFill>
            <a:schemeClr val="accent2"/>
          </a:solidFill>
          <a:ln/>
        </p:spPr>
      </p:sp>
      <p:sp>
        <p:nvSpPr>
          <p:cNvPr id="16" name="Text 13"/>
          <p:cNvSpPr/>
          <p:nvPr/>
        </p:nvSpPr>
        <p:spPr>
          <a:xfrm>
            <a:off x="2332911" y="4791551"/>
            <a:ext cx="140137" cy="415052"/>
          </a:xfrm>
          <a:prstGeom prst="rect">
            <a:avLst/>
          </a:prstGeom>
          <a:noFill/>
          <a:ln/>
        </p:spPr>
        <p:txBody>
          <a:bodyPr wrap="none" rtlCol="0" anchor="t"/>
          <a:lstStyle/>
          <a:p>
            <a:pPr marL="0" indent="0" algn="ctr">
              <a:lnSpc>
                <a:spcPts val="3269"/>
              </a:lnSpc>
              <a:buNone/>
            </a:pPr>
            <a:r>
              <a:rPr lang="en-US" sz="2043" b="1" dirty="0">
                <a:solidFill>
                  <a:srgbClr val="396AF1"/>
                </a:solidFill>
                <a:latin typeface="Barlow" pitchFamily="34" charset="0"/>
                <a:ea typeface="Barlow" pitchFamily="34" charset="-122"/>
                <a:cs typeface="Barlow" pitchFamily="34" charset="-120"/>
              </a:rPr>
              <a:t>3</a:t>
            </a:r>
            <a:endParaRPr lang="en-US" sz="2043" dirty="0"/>
          </a:p>
        </p:txBody>
      </p:sp>
      <p:sp>
        <p:nvSpPr>
          <p:cNvPr id="17" name="Text 14"/>
          <p:cNvSpPr/>
          <p:nvPr/>
        </p:nvSpPr>
        <p:spPr>
          <a:xfrm>
            <a:off x="7522607" y="4442579"/>
            <a:ext cx="2594848" cy="324207"/>
          </a:xfrm>
          <a:prstGeom prst="rect">
            <a:avLst/>
          </a:prstGeom>
          <a:noFill/>
          <a:ln/>
        </p:spPr>
        <p:txBody>
          <a:bodyPr wrap="none" rtlCol="0" anchor="t"/>
          <a:lstStyle/>
          <a:p>
            <a:pPr marL="0" indent="0" algn="l">
              <a:lnSpc>
                <a:spcPts val="2554"/>
              </a:lnSpc>
              <a:buNone/>
            </a:pPr>
            <a:r>
              <a:rPr lang="en-US" sz="2043" b="1" dirty="0">
                <a:solidFill>
                  <a:srgbClr val="396AF1"/>
                </a:solidFill>
                <a:latin typeface="Barlow" pitchFamily="34" charset="0"/>
                <a:ea typeface="Barlow" pitchFamily="34" charset="-122"/>
                <a:cs typeface="Barlow" pitchFamily="34" charset="-120"/>
              </a:rPr>
              <a:t>Multimodal omics</a:t>
            </a:r>
            <a:endParaRPr lang="en-US" sz="2043" dirty="0"/>
          </a:p>
        </p:txBody>
      </p:sp>
      <p:sp>
        <p:nvSpPr>
          <p:cNvPr id="18" name="Text 15"/>
          <p:cNvSpPr/>
          <p:nvPr/>
        </p:nvSpPr>
        <p:spPr>
          <a:xfrm>
            <a:off x="7522607" y="4891326"/>
            <a:ext cx="4774763" cy="664369"/>
          </a:xfrm>
          <a:prstGeom prst="rect">
            <a:avLst/>
          </a:prstGeom>
          <a:noFill/>
          <a:ln/>
        </p:spPr>
        <p:txBody>
          <a:bodyPr wrap="square" rtlCol="0" anchor="t"/>
          <a:lstStyle/>
          <a:p>
            <a:pPr marL="0" indent="0" algn="l">
              <a:lnSpc>
                <a:spcPts val="2615"/>
              </a:lnSpc>
              <a:buNone/>
            </a:pPr>
            <a:r>
              <a:rPr lang="en-US" sz="1635" dirty="0">
                <a:solidFill>
                  <a:srgbClr val="272525"/>
                </a:solidFill>
                <a:latin typeface="Montserrat" pitchFamily="34" charset="0"/>
                <a:ea typeface="Montserrat" pitchFamily="34" charset="-122"/>
                <a:cs typeface="Montserrat" pitchFamily="34" charset="-120"/>
              </a:rPr>
              <a:t>Integrating transcriptomics with other 'omics data</a:t>
            </a:r>
            <a:endParaRPr lang="en-US" sz="1635" dirty="0"/>
          </a:p>
        </p:txBody>
      </p:sp>
      <p:sp>
        <p:nvSpPr>
          <p:cNvPr id="19" name="Text 16"/>
          <p:cNvSpPr/>
          <p:nvPr/>
        </p:nvSpPr>
        <p:spPr>
          <a:xfrm>
            <a:off x="2125385" y="5996702"/>
            <a:ext cx="10379512" cy="1660922"/>
          </a:xfrm>
          <a:prstGeom prst="rect">
            <a:avLst/>
          </a:prstGeom>
          <a:noFill/>
          <a:ln/>
        </p:spPr>
        <p:txBody>
          <a:bodyPr wrap="square" rtlCol="0" anchor="t"/>
          <a:lstStyle/>
          <a:p>
            <a:pPr marL="0" indent="0">
              <a:lnSpc>
                <a:spcPts val="2615"/>
              </a:lnSpc>
              <a:buNone/>
            </a:pPr>
            <a:r>
              <a:rPr lang="en-US" sz="1635" dirty="0">
                <a:solidFill>
                  <a:srgbClr val="272525"/>
                </a:solidFill>
                <a:latin typeface="Montserrat" pitchFamily="34" charset="0"/>
                <a:ea typeface="Montserrat" pitchFamily="34" charset="-122"/>
                <a:cs typeface="Montserrat" pitchFamily="34" charset="-120"/>
              </a:rPr>
              <a:t>As transcriptomics continues to evolve, several exciting future directions are emerging. Single-cell RNA sequencing will enable a deeper understanding of cell-to-cell heterogeneity, while long-read sequencing techniques will improve transcript assembly and isoform detection. Additionally, the integration of transcriptomics with other 'omics data, such as proteomics and epigenomics, will provide a more comprehensive view of cellular processes.</a:t>
            </a:r>
            <a:endParaRPr lang="en-US" sz="1635"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anim calcmode="lin" valueType="num">
                                      <p:cBhvr>
                                        <p:cTn id="25" dur="1000" fill="hold"/>
                                        <p:tgtEl>
                                          <p:spTgt spid="13"/>
                                        </p:tgtEl>
                                        <p:attrNameLst>
                                          <p:attrName>ppt_x</p:attrName>
                                        </p:attrNameLst>
                                      </p:cBhvr>
                                      <p:tavLst>
                                        <p:tav tm="0">
                                          <p:val>
                                            <p:strVal val="#ppt_x"/>
                                          </p:val>
                                        </p:tav>
                                        <p:tav tm="100000">
                                          <p:val>
                                            <p:strVal val="#ppt_x"/>
                                          </p:val>
                                        </p:tav>
                                      </p:tavLst>
                                    </p:anim>
                                    <p:anim calcmode="lin" valueType="num">
                                      <p:cBhvr>
                                        <p:cTn id="2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1000"/>
                                        <p:tgtEl>
                                          <p:spTgt spid="19"/>
                                        </p:tgtEl>
                                      </p:cBhvr>
                                    </p:animEffect>
                                    <p:anim calcmode="lin" valueType="num">
                                      <p:cBhvr>
                                        <p:cTn id="44" dur="1000" fill="hold"/>
                                        <p:tgtEl>
                                          <p:spTgt spid="19"/>
                                        </p:tgtEl>
                                        <p:attrNameLst>
                                          <p:attrName>ppt_x</p:attrName>
                                        </p:attrNameLst>
                                      </p:cBhvr>
                                      <p:tavLst>
                                        <p:tav tm="0">
                                          <p:val>
                                            <p:strVal val="#ppt_x"/>
                                          </p:val>
                                        </p:tav>
                                        <p:tav tm="100000">
                                          <p:val>
                                            <p:strVal val="#ppt_x"/>
                                          </p:val>
                                        </p:tav>
                                      </p:tavLst>
                                    </p:anim>
                                    <p:anim calcmode="lin" valueType="num">
                                      <p:cBhvr>
                                        <p:cTn id="4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7" grpId="0" animBg="1"/>
      <p:bldP spid="18"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1760220" y="3620810"/>
            <a:ext cx="6775728"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What is the Transcriptome?</a:t>
            </a:r>
            <a:endParaRPr lang="en-US" sz="4374" dirty="0"/>
          </a:p>
        </p:txBody>
      </p:sp>
      <p:sp>
        <p:nvSpPr>
          <p:cNvPr id="6" name="Text 2"/>
          <p:cNvSpPr/>
          <p:nvPr/>
        </p:nvSpPr>
        <p:spPr>
          <a:xfrm>
            <a:off x="1760220" y="4648438"/>
            <a:ext cx="11109960"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transcriptome refers to the complete set of RNA transcripts expressed in a cell, tissue, or organism at a given time. It includes all types of RNA, such as messenger RNA (mRNA), ribosomal RNA (rRNA), transfer RNA (tRNA), and non-coding RNAs (e.g., microRNAs, long non-coding RNAs).</a:t>
            </a:r>
            <a:endParaRPr lang="en-US" sz="1750" dirty="0"/>
          </a:p>
        </p:txBody>
      </p:sp>
      <p:sp>
        <p:nvSpPr>
          <p:cNvPr id="7" name="Text 3"/>
          <p:cNvSpPr/>
          <p:nvPr/>
        </p:nvSpPr>
        <p:spPr>
          <a:xfrm>
            <a:off x="1760220" y="5964555"/>
            <a:ext cx="11109960"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transcriptome is dynamic and can vary depending on the cell type, developmental stage, physiological conditions, or disease state. Understanding the transcriptome is crucial for studying gene expression, regulatory mechanisms, and identifying potential biomarkers or therapeutic targets.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032510"/>
            <a:ext cx="7477601"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Techniques for Transcriptome Analysis</a:t>
            </a:r>
            <a:endParaRPr lang="en-US" sz="4374" dirty="0"/>
          </a:p>
        </p:txBody>
      </p:sp>
      <p:sp>
        <p:nvSpPr>
          <p:cNvPr id="6" name="Text 2"/>
          <p:cNvSpPr/>
          <p:nvPr/>
        </p:nvSpPr>
        <p:spPr>
          <a:xfrm>
            <a:off x="6675001" y="2754511"/>
            <a:ext cx="7122200" cy="1421606"/>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272525"/>
                </a:solidFill>
                <a:latin typeface="Montserrat" pitchFamily="34" charset="0"/>
                <a:ea typeface="Montserrat" pitchFamily="34" charset="-122"/>
                <a:cs typeface="Montserrat" pitchFamily="34" charset="-120"/>
              </a:rPr>
              <a:t>RNA Sequencing (RNA-Seq):</a:t>
            </a:r>
            <a:r>
              <a:rPr lang="en-US" sz="1750" dirty="0">
                <a:solidFill>
                  <a:srgbClr val="272525"/>
                </a:solidFill>
                <a:latin typeface="Montserrat" pitchFamily="34" charset="0"/>
                <a:ea typeface="Montserrat" pitchFamily="34" charset="-122"/>
                <a:cs typeface="Montserrat" pitchFamily="34" charset="-120"/>
              </a:rPr>
              <a:t> High-throughput sequencing of the entire transcriptome, allowing for comprehensive analysis of gene expression levels, alternative splicing, and identification of novel transcripts.</a:t>
            </a:r>
            <a:endParaRPr lang="en-US" sz="1750" dirty="0"/>
          </a:p>
        </p:txBody>
      </p:sp>
      <p:sp>
        <p:nvSpPr>
          <p:cNvPr id="7" name="Text 3"/>
          <p:cNvSpPr/>
          <p:nvPr/>
        </p:nvSpPr>
        <p:spPr>
          <a:xfrm>
            <a:off x="6675001" y="4264938"/>
            <a:ext cx="7122200" cy="1421606"/>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272525"/>
                </a:solidFill>
                <a:latin typeface="Montserrat" pitchFamily="34" charset="0"/>
                <a:ea typeface="Montserrat" pitchFamily="34" charset="-122"/>
                <a:cs typeface="Montserrat" pitchFamily="34" charset="-120"/>
              </a:rPr>
              <a:t>Microarray Analysis:</a:t>
            </a:r>
            <a:r>
              <a:rPr lang="en-US" sz="1750" dirty="0">
                <a:solidFill>
                  <a:srgbClr val="272525"/>
                </a:solidFill>
                <a:latin typeface="Montserrat" pitchFamily="34" charset="0"/>
                <a:ea typeface="Montserrat" pitchFamily="34" charset="-122"/>
                <a:cs typeface="Montserrat" pitchFamily="34" charset="-120"/>
              </a:rPr>
              <a:t> Hybridization-based technique for measuring the expression of thousands of genes in parallel, though limited to known sequences and less sensitive than RNA-Seq.</a:t>
            </a:r>
            <a:endParaRPr lang="en-US" sz="1750" dirty="0"/>
          </a:p>
        </p:txBody>
      </p:sp>
      <p:sp>
        <p:nvSpPr>
          <p:cNvPr id="8" name="Text 4"/>
          <p:cNvSpPr/>
          <p:nvPr/>
        </p:nvSpPr>
        <p:spPr>
          <a:xfrm>
            <a:off x="6675001" y="5775365"/>
            <a:ext cx="7122200" cy="1421606"/>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272525"/>
                </a:solidFill>
                <a:latin typeface="Montserrat" pitchFamily="34" charset="0"/>
                <a:ea typeface="Montserrat" pitchFamily="34" charset="-122"/>
                <a:cs typeface="Montserrat" pitchFamily="34" charset="-120"/>
              </a:rPr>
              <a:t>Real-Time Quantitative PCR (RT-qPCR):</a:t>
            </a:r>
            <a:r>
              <a:rPr lang="en-US" sz="1750" dirty="0">
                <a:solidFill>
                  <a:srgbClr val="272525"/>
                </a:solidFill>
                <a:latin typeface="Montserrat" pitchFamily="34" charset="0"/>
                <a:ea typeface="Montserrat" pitchFamily="34" charset="-122"/>
                <a:cs typeface="Montserrat" pitchFamily="34" charset="-120"/>
              </a:rPr>
              <a:t> Highly sensitive and accurate method for quantifying the expression of specific genes, often used to validate findings from high-throughput techniques.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529477"/>
            <a:ext cx="7477601"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Principles of RNA-sequencing (RNA-seq)</a:t>
            </a:r>
            <a:endParaRPr lang="en-US" sz="4374" dirty="0"/>
          </a:p>
        </p:txBody>
      </p:sp>
      <p:sp>
        <p:nvSpPr>
          <p:cNvPr id="6" name="Text 2"/>
          <p:cNvSpPr/>
          <p:nvPr/>
        </p:nvSpPr>
        <p:spPr>
          <a:xfrm>
            <a:off x="833199" y="3251478"/>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RNA-seq is a powerful technique that uses next-generation sequencing to profile the entire transcriptome of a cell or tissue. It involves extracting RNA, converting it to cDNA, fragmenting the cDNA, and then sequencing the fragments to obtain millions of short reads.</a:t>
            </a:r>
            <a:endParaRPr lang="en-US" sz="1750" dirty="0"/>
          </a:p>
        </p:txBody>
      </p:sp>
      <p:sp>
        <p:nvSpPr>
          <p:cNvPr id="7" name="Text 3"/>
          <p:cNvSpPr/>
          <p:nvPr/>
        </p:nvSpPr>
        <p:spPr>
          <a:xfrm>
            <a:off x="833199" y="5278398"/>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These reads are then computationally aligned to a reference genome or transcriptome, allowing for the quantification of gene expression levels and the identification of novel transcripts, alternative splicing events, and RNA modifications.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709017"/>
            <a:ext cx="10071021"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Advantages of RNA-seq over Microarrays</a:t>
            </a:r>
            <a:endParaRPr lang="en-US" sz="4374" dirty="0"/>
          </a:p>
        </p:txBody>
      </p:sp>
      <p:sp>
        <p:nvSpPr>
          <p:cNvPr id="5" name="Text 2"/>
          <p:cNvSpPr/>
          <p:nvPr/>
        </p:nvSpPr>
        <p:spPr>
          <a:xfrm>
            <a:off x="1760220" y="1936552"/>
            <a:ext cx="5283994"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RNA-seq offers several advantages over traditional microarray technology for transcriptome analysis:</a:t>
            </a:r>
            <a:endParaRPr lang="en-US" sz="1750" dirty="0"/>
          </a:p>
        </p:txBody>
      </p:sp>
      <p:sp>
        <p:nvSpPr>
          <p:cNvPr id="6" name="Text 3"/>
          <p:cNvSpPr/>
          <p:nvPr/>
        </p:nvSpPr>
        <p:spPr>
          <a:xfrm>
            <a:off x="2115622" y="3252668"/>
            <a:ext cx="4928592"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Higher resolution and sensitivity to detect low abundance transcripts</a:t>
            </a:r>
            <a:endParaRPr lang="en-US" sz="1750" dirty="0"/>
          </a:p>
        </p:txBody>
      </p:sp>
      <p:sp>
        <p:nvSpPr>
          <p:cNvPr id="7" name="Text 4"/>
          <p:cNvSpPr/>
          <p:nvPr/>
        </p:nvSpPr>
        <p:spPr>
          <a:xfrm>
            <a:off x="2115622" y="4052292"/>
            <a:ext cx="4928592"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Ability to identify novel transcripts and splice variants not represented on microarray chips</a:t>
            </a:r>
            <a:endParaRPr lang="en-US" sz="1750" dirty="0"/>
          </a:p>
        </p:txBody>
      </p:sp>
      <p:sp>
        <p:nvSpPr>
          <p:cNvPr id="8" name="Text 5"/>
          <p:cNvSpPr/>
          <p:nvPr/>
        </p:nvSpPr>
        <p:spPr>
          <a:xfrm>
            <a:off x="2115622" y="5207318"/>
            <a:ext cx="492859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Provides quantitative measurements of gene expression levels across a wider dynamic range</a:t>
            </a:r>
            <a:endParaRPr lang="en-US" sz="1750" dirty="0"/>
          </a:p>
        </p:txBody>
      </p:sp>
      <p:sp>
        <p:nvSpPr>
          <p:cNvPr id="9" name="Text 6"/>
          <p:cNvSpPr/>
          <p:nvPr/>
        </p:nvSpPr>
        <p:spPr>
          <a:xfrm>
            <a:off x="2115622" y="6362343"/>
            <a:ext cx="4928592" cy="710803"/>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dirty="0">
                <a:solidFill>
                  <a:srgbClr val="272525"/>
                </a:solidFill>
                <a:latin typeface="Montserrat" pitchFamily="34" charset="0"/>
                <a:ea typeface="Montserrat" pitchFamily="34" charset="-122"/>
                <a:cs typeface="Montserrat" pitchFamily="34" charset="-120"/>
              </a:rPr>
              <a:t>Requires less input material and has lower background noise</a:t>
            </a:r>
            <a:endParaRPr lang="en-US" sz="1750" dirty="0"/>
          </a:p>
        </p:txBody>
      </p:sp>
      <p:pic>
        <p:nvPicPr>
          <p:cNvPr id="10" name="Image 1" descr="preencoded.png"/>
          <p:cNvPicPr>
            <a:picLocks noChangeAspect="1"/>
          </p:cNvPicPr>
          <p:nvPr/>
        </p:nvPicPr>
        <p:blipFill>
          <a:blip r:embed="rId4"/>
          <a:stretch>
            <a:fillRect/>
          </a:stretch>
        </p:blipFill>
        <p:spPr>
          <a:xfrm>
            <a:off x="7593806" y="1986558"/>
            <a:ext cx="5283994" cy="528399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1760220" y="1143476"/>
            <a:ext cx="823091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Experimental Design for RNA-seq</a:t>
            </a:r>
            <a:endParaRPr lang="en-US" sz="4374" dirty="0"/>
          </a:p>
        </p:txBody>
      </p:sp>
      <p:sp>
        <p:nvSpPr>
          <p:cNvPr id="7" name="Shape 3"/>
          <p:cNvSpPr/>
          <p:nvPr/>
        </p:nvSpPr>
        <p:spPr>
          <a:xfrm>
            <a:off x="7265313" y="2171105"/>
            <a:ext cx="99893" cy="4915019"/>
          </a:xfrm>
          <a:prstGeom prst="roundRect">
            <a:avLst>
              <a:gd name="adj" fmla="val 133462"/>
            </a:avLst>
          </a:prstGeom>
          <a:solidFill>
            <a:srgbClr val="EEEFF5"/>
          </a:solidFill>
          <a:ln/>
        </p:spPr>
      </p:sp>
      <p:sp>
        <p:nvSpPr>
          <p:cNvPr id="8" name="Shape 4"/>
          <p:cNvSpPr/>
          <p:nvPr/>
        </p:nvSpPr>
        <p:spPr>
          <a:xfrm>
            <a:off x="6287631" y="2544663"/>
            <a:ext cx="777597" cy="99893"/>
          </a:xfrm>
          <a:prstGeom prst="roundRect">
            <a:avLst>
              <a:gd name="adj" fmla="val 133462"/>
            </a:avLst>
          </a:prstGeom>
          <a:solidFill>
            <a:srgbClr val="EEEFF5"/>
          </a:solidFill>
          <a:ln/>
        </p:spPr>
      </p:sp>
      <p:sp>
        <p:nvSpPr>
          <p:cNvPr id="9" name="Shape 5"/>
          <p:cNvSpPr/>
          <p:nvPr/>
        </p:nvSpPr>
        <p:spPr>
          <a:xfrm>
            <a:off x="7065228" y="2344698"/>
            <a:ext cx="499943" cy="499943"/>
          </a:xfrm>
          <a:prstGeom prst="roundRect">
            <a:avLst>
              <a:gd name="adj" fmla="val 26667"/>
            </a:avLst>
          </a:prstGeom>
          <a:solidFill>
            <a:srgbClr val="EEEFF5"/>
          </a:solidFill>
          <a:ln/>
        </p:spPr>
      </p:sp>
      <p:sp>
        <p:nvSpPr>
          <p:cNvPr id="10" name="Text 6"/>
          <p:cNvSpPr/>
          <p:nvPr/>
        </p:nvSpPr>
        <p:spPr>
          <a:xfrm>
            <a:off x="7256205" y="2386370"/>
            <a:ext cx="117991"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1</a:t>
            </a:r>
            <a:endParaRPr lang="en-US" sz="2624" dirty="0"/>
          </a:p>
        </p:txBody>
      </p:sp>
      <p:sp>
        <p:nvSpPr>
          <p:cNvPr id="11" name="Text 7"/>
          <p:cNvSpPr/>
          <p:nvPr/>
        </p:nvSpPr>
        <p:spPr>
          <a:xfrm>
            <a:off x="3315653" y="2393275"/>
            <a:ext cx="2777490" cy="347186"/>
          </a:xfrm>
          <a:prstGeom prst="rect">
            <a:avLst/>
          </a:prstGeom>
          <a:noFill/>
          <a:ln/>
        </p:spPr>
        <p:txBody>
          <a:bodyPr wrap="none" rtlCol="0" anchor="t"/>
          <a:lstStyle/>
          <a:p>
            <a:pPr marL="0" indent="0" algn="r">
              <a:lnSpc>
                <a:spcPts val="2734"/>
              </a:lnSpc>
              <a:buNone/>
            </a:pPr>
            <a:r>
              <a:rPr lang="en-US" sz="2187" b="1" dirty="0">
                <a:solidFill>
                  <a:srgbClr val="396AF1"/>
                </a:solidFill>
                <a:latin typeface="Barlow" pitchFamily="34" charset="0"/>
                <a:ea typeface="Barlow" pitchFamily="34" charset="-122"/>
                <a:cs typeface="Barlow" pitchFamily="34" charset="-120"/>
              </a:rPr>
              <a:t>Sample Selection</a:t>
            </a:r>
            <a:endParaRPr lang="en-US" sz="2187" dirty="0"/>
          </a:p>
        </p:txBody>
      </p:sp>
      <p:sp>
        <p:nvSpPr>
          <p:cNvPr id="12" name="Text 8"/>
          <p:cNvSpPr/>
          <p:nvPr/>
        </p:nvSpPr>
        <p:spPr>
          <a:xfrm>
            <a:off x="1760220" y="2873693"/>
            <a:ext cx="4332923" cy="1421606"/>
          </a:xfrm>
          <a:prstGeom prst="rect">
            <a:avLst/>
          </a:prstGeom>
          <a:noFill/>
          <a:ln/>
        </p:spPr>
        <p:txBody>
          <a:bodyPr wrap="square" rtlCol="0" anchor="t"/>
          <a:lstStyle/>
          <a:p>
            <a:pPr marL="0" indent="0" algn="r">
              <a:lnSpc>
                <a:spcPts val="2799"/>
              </a:lnSpc>
              <a:buNone/>
            </a:pPr>
            <a:r>
              <a:rPr lang="en-US" sz="1750" dirty="0">
                <a:solidFill>
                  <a:srgbClr val="272525"/>
                </a:solidFill>
                <a:latin typeface="Montserrat" pitchFamily="34" charset="0"/>
                <a:ea typeface="Montserrat" pitchFamily="34" charset="-122"/>
                <a:cs typeface="Montserrat" pitchFamily="34" charset="-120"/>
              </a:rPr>
              <a:t>Carefully choose biological samples that represent the conditions you want to study, ensuring biological replicates for statistical power.</a:t>
            </a:r>
            <a:endParaRPr lang="en-US" sz="1750" dirty="0"/>
          </a:p>
        </p:txBody>
      </p:sp>
      <p:sp>
        <p:nvSpPr>
          <p:cNvPr id="13" name="Shape 9"/>
          <p:cNvSpPr/>
          <p:nvPr/>
        </p:nvSpPr>
        <p:spPr>
          <a:xfrm>
            <a:off x="7565172" y="3655516"/>
            <a:ext cx="777597" cy="99893"/>
          </a:xfrm>
          <a:prstGeom prst="roundRect">
            <a:avLst>
              <a:gd name="adj" fmla="val 133462"/>
            </a:avLst>
          </a:prstGeom>
          <a:solidFill>
            <a:srgbClr val="EEEFF5"/>
          </a:solidFill>
          <a:ln/>
        </p:spPr>
      </p:sp>
      <p:sp>
        <p:nvSpPr>
          <p:cNvPr id="14" name="Shape 10"/>
          <p:cNvSpPr/>
          <p:nvPr/>
        </p:nvSpPr>
        <p:spPr>
          <a:xfrm>
            <a:off x="7065228" y="3455551"/>
            <a:ext cx="499943" cy="499943"/>
          </a:xfrm>
          <a:prstGeom prst="roundRect">
            <a:avLst>
              <a:gd name="adj" fmla="val 26667"/>
            </a:avLst>
          </a:prstGeom>
          <a:solidFill>
            <a:srgbClr val="EEEFF5"/>
          </a:solidFill>
          <a:ln/>
        </p:spPr>
      </p:sp>
      <p:sp>
        <p:nvSpPr>
          <p:cNvPr id="15" name="Text 11"/>
          <p:cNvSpPr/>
          <p:nvPr/>
        </p:nvSpPr>
        <p:spPr>
          <a:xfrm>
            <a:off x="7221795" y="3497223"/>
            <a:ext cx="18669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2</a:t>
            </a:r>
            <a:endParaRPr lang="en-US" sz="2624" dirty="0"/>
          </a:p>
        </p:txBody>
      </p:sp>
      <p:sp>
        <p:nvSpPr>
          <p:cNvPr id="16" name="Text 12"/>
          <p:cNvSpPr/>
          <p:nvPr/>
        </p:nvSpPr>
        <p:spPr>
          <a:xfrm>
            <a:off x="8537258" y="3504128"/>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RNA Extraction</a:t>
            </a:r>
            <a:endParaRPr lang="en-US" sz="2187" dirty="0"/>
          </a:p>
        </p:txBody>
      </p:sp>
      <p:sp>
        <p:nvSpPr>
          <p:cNvPr id="17" name="Text 13"/>
          <p:cNvSpPr/>
          <p:nvPr/>
        </p:nvSpPr>
        <p:spPr>
          <a:xfrm>
            <a:off x="8537258" y="3984546"/>
            <a:ext cx="4332923"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Isolate high-quality RNA from your samples using optimized protocols to capture a comprehensive transcriptome profile.</a:t>
            </a:r>
            <a:endParaRPr lang="en-US" sz="1750" dirty="0"/>
          </a:p>
        </p:txBody>
      </p:sp>
      <p:sp>
        <p:nvSpPr>
          <p:cNvPr id="18" name="Shape 14"/>
          <p:cNvSpPr/>
          <p:nvPr/>
        </p:nvSpPr>
        <p:spPr>
          <a:xfrm>
            <a:off x="6287631" y="5113199"/>
            <a:ext cx="777597" cy="99893"/>
          </a:xfrm>
          <a:prstGeom prst="roundRect">
            <a:avLst>
              <a:gd name="adj" fmla="val 133462"/>
            </a:avLst>
          </a:prstGeom>
          <a:solidFill>
            <a:srgbClr val="EEEFF5"/>
          </a:solidFill>
          <a:ln/>
        </p:spPr>
      </p:sp>
      <p:sp>
        <p:nvSpPr>
          <p:cNvPr id="19" name="Shape 15"/>
          <p:cNvSpPr/>
          <p:nvPr/>
        </p:nvSpPr>
        <p:spPr>
          <a:xfrm>
            <a:off x="7065228" y="4913233"/>
            <a:ext cx="499943" cy="499943"/>
          </a:xfrm>
          <a:prstGeom prst="roundRect">
            <a:avLst>
              <a:gd name="adj" fmla="val 26667"/>
            </a:avLst>
          </a:prstGeom>
          <a:solidFill>
            <a:srgbClr val="EEEFF5"/>
          </a:solidFill>
          <a:ln/>
        </p:spPr>
      </p:sp>
      <p:sp>
        <p:nvSpPr>
          <p:cNvPr id="20" name="Text 16"/>
          <p:cNvSpPr/>
          <p:nvPr/>
        </p:nvSpPr>
        <p:spPr>
          <a:xfrm>
            <a:off x="7225129" y="4954905"/>
            <a:ext cx="180023"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3</a:t>
            </a:r>
            <a:endParaRPr lang="en-US" sz="2624" dirty="0"/>
          </a:p>
        </p:txBody>
      </p:sp>
      <p:sp>
        <p:nvSpPr>
          <p:cNvPr id="21" name="Text 17"/>
          <p:cNvSpPr/>
          <p:nvPr/>
        </p:nvSpPr>
        <p:spPr>
          <a:xfrm>
            <a:off x="3315653" y="4961811"/>
            <a:ext cx="2777490" cy="347186"/>
          </a:xfrm>
          <a:prstGeom prst="rect">
            <a:avLst/>
          </a:prstGeom>
          <a:noFill/>
          <a:ln/>
        </p:spPr>
        <p:txBody>
          <a:bodyPr wrap="none" rtlCol="0" anchor="t"/>
          <a:lstStyle/>
          <a:p>
            <a:pPr marL="0" indent="0" algn="r">
              <a:lnSpc>
                <a:spcPts val="2734"/>
              </a:lnSpc>
              <a:buNone/>
            </a:pPr>
            <a:r>
              <a:rPr lang="en-US" sz="2187" b="1" dirty="0">
                <a:solidFill>
                  <a:srgbClr val="396AF1"/>
                </a:solidFill>
                <a:latin typeface="Barlow" pitchFamily="34" charset="0"/>
                <a:ea typeface="Barlow" pitchFamily="34" charset="-122"/>
                <a:cs typeface="Barlow" pitchFamily="34" charset="-120"/>
              </a:rPr>
              <a:t>Library Preparation</a:t>
            </a:r>
            <a:endParaRPr lang="en-US" sz="2187" dirty="0"/>
          </a:p>
        </p:txBody>
      </p:sp>
      <p:sp>
        <p:nvSpPr>
          <p:cNvPr id="22" name="Text 18"/>
          <p:cNvSpPr/>
          <p:nvPr/>
        </p:nvSpPr>
        <p:spPr>
          <a:xfrm>
            <a:off x="1760220" y="5442228"/>
            <a:ext cx="4332923" cy="1421606"/>
          </a:xfrm>
          <a:prstGeom prst="rect">
            <a:avLst/>
          </a:prstGeom>
          <a:noFill/>
          <a:ln/>
        </p:spPr>
        <p:txBody>
          <a:bodyPr wrap="square" rtlCol="0" anchor="t"/>
          <a:lstStyle/>
          <a:p>
            <a:pPr marL="0" indent="0" algn="r">
              <a:lnSpc>
                <a:spcPts val="2799"/>
              </a:lnSpc>
              <a:buNone/>
            </a:pPr>
            <a:r>
              <a:rPr lang="en-US" sz="1750" dirty="0">
                <a:solidFill>
                  <a:srgbClr val="272525"/>
                </a:solidFill>
                <a:latin typeface="Montserrat" pitchFamily="34" charset="0"/>
                <a:ea typeface="Montserrat" pitchFamily="34" charset="-122"/>
                <a:cs typeface="Montserrat" pitchFamily="34" charset="-120"/>
              </a:rPr>
              <a:t>Construct sequencing libraries from the extracted RNA, using protocols that preserve strand information and transcript isoforms.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000"/>
                                        <p:tgtEl>
                                          <p:spTgt spid="16"/>
                                        </p:tgtEl>
                                      </p:cBhvr>
                                    </p:animEffect>
                                    <p:anim calcmode="lin" valueType="num">
                                      <p:cBhvr>
                                        <p:cTn id="20" dur="1000" fill="hold"/>
                                        <p:tgtEl>
                                          <p:spTgt spid="16"/>
                                        </p:tgtEl>
                                        <p:attrNameLst>
                                          <p:attrName>ppt_x</p:attrName>
                                        </p:attrNameLst>
                                      </p:cBhvr>
                                      <p:tavLst>
                                        <p:tav tm="0">
                                          <p:val>
                                            <p:strVal val="#ppt_x"/>
                                          </p:val>
                                        </p:tav>
                                        <p:tav tm="100000">
                                          <p:val>
                                            <p:strVal val="#ppt_x"/>
                                          </p:val>
                                        </p:tav>
                                      </p:tavLst>
                                    </p:anim>
                                    <p:anim calcmode="lin" valueType="num">
                                      <p:cBhvr>
                                        <p:cTn id="21" dur="1000" fill="hold"/>
                                        <p:tgtEl>
                                          <p:spTgt spid="1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1000"/>
                                        <p:tgtEl>
                                          <p:spTgt spid="17"/>
                                        </p:tgtEl>
                                      </p:cBhvr>
                                    </p:animEffect>
                                    <p:anim calcmode="lin" valueType="num">
                                      <p:cBhvr>
                                        <p:cTn id="25" dur="1000" fill="hold"/>
                                        <p:tgtEl>
                                          <p:spTgt spid="17"/>
                                        </p:tgtEl>
                                        <p:attrNameLst>
                                          <p:attrName>ppt_x</p:attrName>
                                        </p:attrNameLst>
                                      </p:cBhvr>
                                      <p:tavLst>
                                        <p:tav tm="0">
                                          <p:val>
                                            <p:strVal val="#ppt_x"/>
                                          </p:val>
                                        </p:tav>
                                        <p:tav tm="100000">
                                          <p:val>
                                            <p:strVal val="#ppt_x"/>
                                          </p:val>
                                        </p:tav>
                                      </p:tavLst>
                                    </p:anim>
                                    <p:anim calcmode="lin" valueType="num">
                                      <p:cBhvr>
                                        <p:cTn id="2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1000"/>
                                        <p:tgtEl>
                                          <p:spTgt spid="22"/>
                                        </p:tgtEl>
                                      </p:cBhvr>
                                    </p:animEffect>
                                    <p:anim calcmode="lin" valueType="num">
                                      <p:cBhvr>
                                        <p:cTn id="37" dur="1000" fill="hold"/>
                                        <p:tgtEl>
                                          <p:spTgt spid="22"/>
                                        </p:tgtEl>
                                        <p:attrNameLst>
                                          <p:attrName>ppt_x</p:attrName>
                                        </p:attrNameLst>
                                      </p:cBhvr>
                                      <p:tavLst>
                                        <p:tav tm="0">
                                          <p:val>
                                            <p:strVal val="#ppt_x"/>
                                          </p:val>
                                        </p:tav>
                                        <p:tav tm="100000">
                                          <p:val>
                                            <p:strVal val="#ppt_x"/>
                                          </p:val>
                                        </p:tav>
                                      </p:tavLst>
                                    </p:anim>
                                    <p:anim calcmode="lin" valueType="num">
                                      <p:cBhvr>
                                        <p:cTn id="38"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6" grpId="0" animBg="1"/>
      <p:bldP spid="17" grpId="0" animBg="1"/>
      <p:bldP spid="21" grpId="0" animBg="1"/>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799267"/>
            <a:ext cx="9498925"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RNA-seq Data Processing and Analysis</a:t>
            </a:r>
            <a:endParaRPr lang="en-US" sz="4374" dirty="0"/>
          </a:p>
        </p:txBody>
      </p:sp>
      <p:sp>
        <p:nvSpPr>
          <p:cNvPr id="5" name="Text 2"/>
          <p:cNvSpPr/>
          <p:nvPr/>
        </p:nvSpPr>
        <p:spPr>
          <a:xfrm>
            <a:off x="1760220" y="2049066"/>
            <a:ext cx="2371011" cy="694373"/>
          </a:xfrm>
          <a:prstGeom prst="rect">
            <a:avLst/>
          </a:prstGeom>
          <a:noFill/>
          <a:ln/>
        </p:spPr>
        <p:txBody>
          <a:bodyPr wrap="squar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Raw Data Processing</a:t>
            </a:r>
            <a:endParaRPr lang="en-US" sz="2187" dirty="0"/>
          </a:p>
        </p:txBody>
      </p:sp>
      <p:sp>
        <p:nvSpPr>
          <p:cNvPr id="6" name="Text 3"/>
          <p:cNvSpPr/>
          <p:nvPr/>
        </p:nvSpPr>
        <p:spPr>
          <a:xfrm>
            <a:off x="1760220" y="2965609"/>
            <a:ext cx="2371011" cy="4264819"/>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RNA-seq data consists of millions of short sequencing reads. These reads must be preprocessed to remove low-quality and adapter sequences, ensuring high-quality data for downstream analysis.</a:t>
            </a:r>
            <a:endParaRPr lang="en-US" sz="1750" dirty="0"/>
          </a:p>
        </p:txBody>
      </p:sp>
      <p:sp>
        <p:nvSpPr>
          <p:cNvPr id="7" name="Text 4"/>
          <p:cNvSpPr/>
          <p:nvPr/>
        </p:nvSpPr>
        <p:spPr>
          <a:xfrm>
            <a:off x="4680823" y="2049066"/>
            <a:ext cx="2371011" cy="694373"/>
          </a:xfrm>
          <a:prstGeom prst="rect">
            <a:avLst/>
          </a:prstGeom>
          <a:noFill/>
          <a:ln/>
        </p:spPr>
        <p:txBody>
          <a:bodyPr wrap="squar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Alignment and Quantification</a:t>
            </a:r>
            <a:endParaRPr lang="en-US" sz="2187" dirty="0"/>
          </a:p>
        </p:txBody>
      </p:sp>
      <p:sp>
        <p:nvSpPr>
          <p:cNvPr id="8" name="Text 5"/>
          <p:cNvSpPr/>
          <p:nvPr/>
        </p:nvSpPr>
        <p:spPr>
          <a:xfrm>
            <a:off x="4680823" y="2965609"/>
            <a:ext cx="2371011" cy="3198614"/>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cleaned reads are then aligned to a reference genome or transcriptome, allowing the quantification of gene and transcript expression levels across samples.</a:t>
            </a:r>
            <a:endParaRPr lang="en-US" sz="1750" dirty="0"/>
          </a:p>
        </p:txBody>
      </p:sp>
      <p:sp>
        <p:nvSpPr>
          <p:cNvPr id="9" name="Text 6"/>
          <p:cNvSpPr/>
          <p:nvPr/>
        </p:nvSpPr>
        <p:spPr>
          <a:xfrm>
            <a:off x="7601426" y="2049066"/>
            <a:ext cx="2371011"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Normalization</a:t>
            </a:r>
            <a:endParaRPr lang="en-US" sz="2187" dirty="0"/>
          </a:p>
        </p:txBody>
      </p:sp>
      <p:sp>
        <p:nvSpPr>
          <p:cNvPr id="10" name="Text 7"/>
          <p:cNvSpPr/>
          <p:nvPr/>
        </p:nvSpPr>
        <p:spPr>
          <a:xfrm>
            <a:off x="7601426" y="2618423"/>
            <a:ext cx="2371011" cy="3909417"/>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Normalization methods are applied to account for differences in sequencing depth and other technical factors, enabling accurate comparisons of expression levels between samples.</a:t>
            </a:r>
            <a:endParaRPr lang="en-US" sz="1750" dirty="0"/>
          </a:p>
        </p:txBody>
      </p:sp>
      <p:sp>
        <p:nvSpPr>
          <p:cNvPr id="11" name="Text 8"/>
          <p:cNvSpPr/>
          <p:nvPr/>
        </p:nvSpPr>
        <p:spPr>
          <a:xfrm>
            <a:off x="10522029" y="2049066"/>
            <a:ext cx="2371011"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Quality Control</a:t>
            </a:r>
            <a:endParaRPr lang="en-US" sz="2187" dirty="0"/>
          </a:p>
        </p:txBody>
      </p:sp>
      <p:sp>
        <p:nvSpPr>
          <p:cNvPr id="12" name="Text 9"/>
          <p:cNvSpPr/>
          <p:nvPr/>
        </p:nvSpPr>
        <p:spPr>
          <a:xfrm>
            <a:off x="10522029" y="2618423"/>
            <a:ext cx="2371011" cy="284321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Rigorous quality control checks are performed to assess the overall data quality, identify outliers, and ensure the reliability of the results.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1000" fill="hold"/>
                                        <p:tgtEl>
                                          <p:spTgt spid="11"/>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1000"/>
                                        <p:tgtEl>
                                          <p:spTgt spid="12"/>
                                        </p:tgtEl>
                                      </p:cBhvr>
                                    </p:animEffect>
                                    <p:anim calcmode="lin" valueType="num">
                                      <p:cBhvr>
                                        <p:cTn id="49" dur="1000" fill="hold"/>
                                        <p:tgtEl>
                                          <p:spTgt spid="12"/>
                                        </p:tgtEl>
                                        <p:attrNameLst>
                                          <p:attrName>ppt_x</p:attrName>
                                        </p:attrNameLst>
                                      </p:cBhvr>
                                      <p:tavLst>
                                        <p:tav tm="0">
                                          <p:val>
                                            <p:strVal val="#ppt_x"/>
                                          </p:val>
                                        </p:tav>
                                        <p:tav tm="100000">
                                          <p:val>
                                            <p:strVal val="#ppt_x"/>
                                          </p:val>
                                        </p:tav>
                                      </p:tavLst>
                                    </p:anim>
                                    <p:anim calcmode="lin" valueType="num">
                                      <p:cBhvr>
                                        <p:cTn id="5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753428"/>
            <a:ext cx="9192935"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Differential Gene Expression Analysis</a:t>
            </a:r>
            <a:endParaRPr lang="en-US" sz="4374" dirty="0"/>
          </a:p>
        </p:txBody>
      </p:sp>
      <p:sp>
        <p:nvSpPr>
          <p:cNvPr id="5" name="Shape 2"/>
          <p:cNvSpPr/>
          <p:nvPr/>
        </p:nvSpPr>
        <p:spPr>
          <a:xfrm>
            <a:off x="1760220" y="2065734"/>
            <a:ext cx="499943" cy="499943"/>
          </a:xfrm>
          <a:prstGeom prst="roundRect">
            <a:avLst>
              <a:gd name="adj" fmla="val 26667"/>
            </a:avLst>
          </a:prstGeom>
          <a:solidFill>
            <a:srgbClr val="EEEFF5"/>
          </a:solidFill>
          <a:ln/>
        </p:spPr>
      </p:sp>
      <p:sp>
        <p:nvSpPr>
          <p:cNvPr id="6" name="Text 3"/>
          <p:cNvSpPr/>
          <p:nvPr/>
        </p:nvSpPr>
        <p:spPr>
          <a:xfrm>
            <a:off x="1951196" y="2107406"/>
            <a:ext cx="117991"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1</a:t>
            </a:r>
            <a:endParaRPr lang="en-US" sz="2624" dirty="0"/>
          </a:p>
        </p:txBody>
      </p:sp>
      <p:sp>
        <p:nvSpPr>
          <p:cNvPr id="7" name="Text 4"/>
          <p:cNvSpPr/>
          <p:nvPr/>
        </p:nvSpPr>
        <p:spPr>
          <a:xfrm>
            <a:off x="2482334" y="2142053"/>
            <a:ext cx="4721781" cy="694373"/>
          </a:xfrm>
          <a:prstGeom prst="rect">
            <a:avLst/>
          </a:prstGeom>
          <a:noFill/>
          <a:ln/>
        </p:spPr>
        <p:txBody>
          <a:bodyPr wrap="squar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Identifying Differentially Expressed Genes</a:t>
            </a:r>
            <a:endParaRPr lang="en-US" sz="2187" dirty="0"/>
          </a:p>
        </p:txBody>
      </p:sp>
      <p:sp>
        <p:nvSpPr>
          <p:cNvPr id="8" name="Text 5"/>
          <p:cNvSpPr/>
          <p:nvPr/>
        </p:nvSpPr>
        <p:spPr>
          <a:xfrm>
            <a:off x="2482334" y="2969657"/>
            <a:ext cx="472178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Statistical methods are used to determine which genes are expressed at significantly different levels between conditions, such as treatment vs control or diseased vs healthy samples.</a:t>
            </a:r>
            <a:endParaRPr lang="en-US" sz="1750" dirty="0"/>
          </a:p>
        </p:txBody>
      </p:sp>
      <p:sp>
        <p:nvSpPr>
          <p:cNvPr id="9" name="Shape 6"/>
          <p:cNvSpPr/>
          <p:nvPr/>
        </p:nvSpPr>
        <p:spPr>
          <a:xfrm>
            <a:off x="7426285" y="2065734"/>
            <a:ext cx="499943" cy="499943"/>
          </a:xfrm>
          <a:prstGeom prst="roundRect">
            <a:avLst>
              <a:gd name="adj" fmla="val 26667"/>
            </a:avLst>
          </a:prstGeom>
          <a:solidFill>
            <a:srgbClr val="EEEFF5"/>
          </a:solidFill>
          <a:ln/>
        </p:spPr>
      </p:sp>
      <p:sp>
        <p:nvSpPr>
          <p:cNvPr id="10" name="Text 7"/>
          <p:cNvSpPr/>
          <p:nvPr/>
        </p:nvSpPr>
        <p:spPr>
          <a:xfrm>
            <a:off x="7582853" y="2107406"/>
            <a:ext cx="18669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2</a:t>
            </a:r>
            <a:endParaRPr lang="en-US" sz="2624" dirty="0"/>
          </a:p>
        </p:txBody>
      </p:sp>
      <p:sp>
        <p:nvSpPr>
          <p:cNvPr id="11" name="Text 8"/>
          <p:cNvSpPr/>
          <p:nvPr/>
        </p:nvSpPr>
        <p:spPr>
          <a:xfrm>
            <a:off x="8148399" y="2142053"/>
            <a:ext cx="2932033"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Fold Change Calculation</a:t>
            </a:r>
            <a:endParaRPr lang="en-US" sz="2187" dirty="0"/>
          </a:p>
        </p:txBody>
      </p:sp>
      <p:sp>
        <p:nvSpPr>
          <p:cNvPr id="12" name="Text 9"/>
          <p:cNvSpPr/>
          <p:nvPr/>
        </p:nvSpPr>
        <p:spPr>
          <a:xfrm>
            <a:off x="8148399" y="2622471"/>
            <a:ext cx="472178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magnitude of differential expression is quantified by calculating the fold change, which represents the ratio of expression levels between the compared conditions.</a:t>
            </a:r>
            <a:endParaRPr lang="en-US" sz="1750" dirty="0"/>
          </a:p>
        </p:txBody>
      </p:sp>
      <p:sp>
        <p:nvSpPr>
          <p:cNvPr id="13" name="Shape 10"/>
          <p:cNvSpPr/>
          <p:nvPr/>
        </p:nvSpPr>
        <p:spPr>
          <a:xfrm>
            <a:off x="1760220" y="5142428"/>
            <a:ext cx="499943" cy="499943"/>
          </a:xfrm>
          <a:prstGeom prst="roundRect">
            <a:avLst>
              <a:gd name="adj" fmla="val 26667"/>
            </a:avLst>
          </a:prstGeom>
          <a:solidFill>
            <a:srgbClr val="EEEFF5"/>
          </a:solidFill>
          <a:ln/>
        </p:spPr>
      </p:sp>
      <p:sp>
        <p:nvSpPr>
          <p:cNvPr id="14" name="Text 11"/>
          <p:cNvSpPr/>
          <p:nvPr/>
        </p:nvSpPr>
        <p:spPr>
          <a:xfrm>
            <a:off x="1920121" y="5184100"/>
            <a:ext cx="180023"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3</a:t>
            </a:r>
            <a:endParaRPr lang="en-US" sz="2624" dirty="0"/>
          </a:p>
        </p:txBody>
      </p:sp>
      <p:sp>
        <p:nvSpPr>
          <p:cNvPr id="15" name="Text 12"/>
          <p:cNvSpPr/>
          <p:nvPr/>
        </p:nvSpPr>
        <p:spPr>
          <a:xfrm>
            <a:off x="2482334" y="5218748"/>
            <a:ext cx="3352443"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P-value and FDR Correction</a:t>
            </a:r>
            <a:endParaRPr lang="en-US" sz="2187" dirty="0"/>
          </a:p>
        </p:txBody>
      </p:sp>
      <p:sp>
        <p:nvSpPr>
          <p:cNvPr id="16" name="Text 13"/>
          <p:cNvSpPr/>
          <p:nvPr/>
        </p:nvSpPr>
        <p:spPr>
          <a:xfrm>
            <a:off x="2482334" y="5699165"/>
            <a:ext cx="472178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 p-value is calculated to assess the statistical significance of the observed differential expression, and False Discovery Rate (FDR) correction is applied to account for multiple testing.</a:t>
            </a:r>
            <a:endParaRPr lang="en-US" sz="1750" dirty="0"/>
          </a:p>
        </p:txBody>
      </p:sp>
      <p:sp>
        <p:nvSpPr>
          <p:cNvPr id="17" name="Shape 14"/>
          <p:cNvSpPr/>
          <p:nvPr/>
        </p:nvSpPr>
        <p:spPr>
          <a:xfrm>
            <a:off x="7426285" y="5142428"/>
            <a:ext cx="499943" cy="499943"/>
          </a:xfrm>
          <a:prstGeom prst="roundRect">
            <a:avLst>
              <a:gd name="adj" fmla="val 26667"/>
            </a:avLst>
          </a:prstGeom>
          <a:solidFill>
            <a:srgbClr val="EEEFF5"/>
          </a:solidFill>
          <a:ln/>
        </p:spPr>
      </p:sp>
      <p:sp>
        <p:nvSpPr>
          <p:cNvPr id="18" name="Text 15"/>
          <p:cNvSpPr/>
          <p:nvPr/>
        </p:nvSpPr>
        <p:spPr>
          <a:xfrm>
            <a:off x="7575352" y="5184100"/>
            <a:ext cx="201692"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4</a:t>
            </a:r>
            <a:endParaRPr lang="en-US" sz="2624" dirty="0"/>
          </a:p>
        </p:txBody>
      </p:sp>
      <p:sp>
        <p:nvSpPr>
          <p:cNvPr id="19" name="Text 16"/>
          <p:cNvSpPr/>
          <p:nvPr/>
        </p:nvSpPr>
        <p:spPr>
          <a:xfrm>
            <a:off x="8148399" y="5218748"/>
            <a:ext cx="3866436"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Visualization and Interpretation</a:t>
            </a:r>
            <a:endParaRPr lang="en-US" sz="2187" dirty="0"/>
          </a:p>
        </p:txBody>
      </p:sp>
      <p:sp>
        <p:nvSpPr>
          <p:cNvPr id="20" name="Text 17"/>
          <p:cNvSpPr/>
          <p:nvPr/>
        </p:nvSpPr>
        <p:spPr>
          <a:xfrm>
            <a:off x="8148399" y="5699165"/>
            <a:ext cx="472178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Differentially expressed genes are often visualized using heatmaps, volcano plots, and other graphical representations to aid in the interpretation of the results.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0"/>
                                        <p:tgtEl>
                                          <p:spTgt spid="15"/>
                                        </p:tgtEl>
                                      </p:cBhvr>
                                    </p:animEffect>
                                    <p:anim calcmode="lin" valueType="num">
                                      <p:cBhvr>
                                        <p:cTn id="32" dur="1000" fill="hold"/>
                                        <p:tgtEl>
                                          <p:spTgt spid="15"/>
                                        </p:tgtEl>
                                        <p:attrNameLst>
                                          <p:attrName>ppt_x</p:attrName>
                                        </p:attrNameLst>
                                      </p:cBhvr>
                                      <p:tavLst>
                                        <p:tav tm="0">
                                          <p:val>
                                            <p:strVal val="#ppt_x"/>
                                          </p:val>
                                        </p:tav>
                                        <p:tav tm="100000">
                                          <p:val>
                                            <p:strVal val="#ppt_x"/>
                                          </p:val>
                                        </p:tav>
                                      </p:tavLst>
                                    </p:anim>
                                    <p:anim calcmode="lin" valueType="num">
                                      <p:cBhvr>
                                        <p:cTn id="33" dur="1000" fill="hold"/>
                                        <p:tgtEl>
                                          <p:spTgt spid="1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1000"/>
                                        <p:tgtEl>
                                          <p:spTgt spid="16"/>
                                        </p:tgtEl>
                                      </p:cBhvr>
                                    </p:animEffect>
                                    <p:anim calcmode="lin" valueType="num">
                                      <p:cBhvr>
                                        <p:cTn id="37" dur="1000" fill="hold"/>
                                        <p:tgtEl>
                                          <p:spTgt spid="16"/>
                                        </p:tgtEl>
                                        <p:attrNameLst>
                                          <p:attrName>ppt_x</p:attrName>
                                        </p:attrNameLst>
                                      </p:cBhvr>
                                      <p:tavLst>
                                        <p:tav tm="0">
                                          <p:val>
                                            <p:strVal val="#ppt_x"/>
                                          </p:val>
                                        </p:tav>
                                        <p:tav tm="100000">
                                          <p:val>
                                            <p:strVal val="#ppt_x"/>
                                          </p:val>
                                        </p:tav>
                                      </p:tavLst>
                                    </p:anim>
                                    <p:anim calcmode="lin" valueType="num">
                                      <p:cBhvr>
                                        <p:cTn id="3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1000"/>
                                        <p:tgtEl>
                                          <p:spTgt spid="19"/>
                                        </p:tgtEl>
                                      </p:cBhvr>
                                    </p:animEffect>
                                    <p:anim calcmode="lin" valueType="num">
                                      <p:cBhvr>
                                        <p:cTn id="44" dur="1000" fill="hold"/>
                                        <p:tgtEl>
                                          <p:spTgt spid="19"/>
                                        </p:tgtEl>
                                        <p:attrNameLst>
                                          <p:attrName>ppt_x</p:attrName>
                                        </p:attrNameLst>
                                      </p:cBhvr>
                                      <p:tavLst>
                                        <p:tav tm="0">
                                          <p:val>
                                            <p:strVal val="#ppt_x"/>
                                          </p:val>
                                        </p:tav>
                                        <p:tav tm="100000">
                                          <p:val>
                                            <p:strVal val="#ppt_x"/>
                                          </p:val>
                                        </p:tav>
                                      </p:tavLst>
                                    </p:anim>
                                    <p:anim calcmode="lin" valueType="num">
                                      <p:cBhvr>
                                        <p:cTn id="45" dur="1000" fill="hold"/>
                                        <p:tgtEl>
                                          <p:spTgt spid="19"/>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0"/>
                                        <p:tgtEl>
                                          <p:spTgt spid="20"/>
                                        </p:tgtEl>
                                      </p:cBhvr>
                                    </p:animEffect>
                                    <p:anim calcmode="lin" valueType="num">
                                      <p:cBhvr>
                                        <p:cTn id="49" dur="1000" fill="hold"/>
                                        <p:tgtEl>
                                          <p:spTgt spid="20"/>
                                        </p:tgtEl>
                                        <p:attrNameLst>
                                          <p:attrName>ppt_x</p:attrName>
                                        </p:attrNameLst>
                                      </p:cBhvr>
                                      <p:tavLst>
                                        <p:tav tm="0">
                                          <p:val>
                                            <p:strVal val="#ppt_x"/>
                                          </p:val>
                                        </p:tav>
                                        <p:tav tm="100000">
                                          <p:val>
                                            <p:strVal val="#ppt_x"/>
                                          </p:val>
                                        </p:tav>
                                      </p:tavLst>
                                    </p:anim>
                                    <p:anim calcmode="lin" valueType="num">
                                      <p:cBhvr>
                                        <p:cTn id="5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1" grpId="0" animBg="1"/>
      <p:bldP spid="12" grpId="0" animBg="1"/>
      <p:bldP spid="15" grpId="0" animBg="1"/>
      <p:bldP spid="16" grpId="0" animBg="1"/>
      <p:bldP spid="19" grpId="0" animBg="1"/>
      <p:bldP spid="2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1728073"/>
            <a:ext cx="7895392"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Applications of Transcriptomics</a:t>
            </a:r>
            <a:endParaRPr lang="en-US" sz="4374" dirty="0"/>
          </a:p>
        </p:txBody>
      </p:sp>
      <p:pic>
        <p:nvPicPr>
          <p:cNvPr id="5" name="Image 1" descr="preencoded.png"/>
          <p:cNvPicPr>
            <a:picLocks noChangeAspect="1"/>
          </p:cNvPicPr>
          <p:nvPr/>
        </p:nvPicPr>
        <p:blipFill>
          <a:blip r:embed="rId4"/>
          <a:stretch>
            <a:fillRect/>
          </a:stretch>
        </p:blipFill>
        <p:spPr>
          <a:xfrm>
            <a:off x="1760220" y="2866787"/>
            <a:ext cx="444341" cy="444341"/>
          </a:xfrm>
          <a:prstGeom prst="rect">
            <a:avLst/>
          </a:prstGeom>
        </p:spPr>
      </p:pic>
      <p:sp>
        <p:nvSpPr>
          <p:cNvPr id="6" name="Text 2"/>
          <p:cNvSpPr/>
          <p:nvPr/>
        </p:nvSpPr>
        <p:spPr>
          <a:xfrm>
            <a:off x="1760220" y="3533299"/>
            <a:ext cx="2527459"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Biological Research</a:t>
            </a:r>
            <a:endParaRPr lang="en-US" sz="2187" dirty="0"/>
          </a:p>
        </p:txBody>
      </p:sp>
      <p:sp>
        <p:nvSpPr>
          <p:cNvPr id="7" name="Text 3"/>
          <p:cNvSpPr/>
          <p:nvPr/>
        </p:nvSpPr>
        <p:spPr>
          <a:xfrm>
            <a:off x="1760220" y="4013716"/>
            <a:ext cx="2527459" cy="2487811"/>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Transcriptomics provides insights into gene expression patterns, revealing fundamental biological processes and mechanisms.</a:t>
            </a:r>
            <a:endParaRPr lang="en-US" sz="1750" dirty="0"/>
          </a:p>
        </p:txBody>
      </p:sp>
      <p:pic>
        <p:nvPicPr>
          <p:cNvPr id="8" name="Image 2" descr="preencoded.png"/>
          <p:cNvPicPr>
            <a:picLocks noChangeAspect="1"/>
          </p:cNvPicPr>
          <p:nvPr/>
        </p:nvPicPr>
        <p:blipFill>
          <a:blip r:embed="rId5"/>
          <a:stretch>
            <a:fillRect/>
          </a:stretch>
        </p:blipFill>
        <p:spPr>
          <a:xfrm>
            <a:off x="4620935" y="2866787"/>
            <a:ext cx="444341" cy="444341"/>
          </a:xfrm>
          <a:prstGeom prst="rect">
            <a:avLst/>
          </a:prstGeom>
        </p:spPr>
      </p:pic>
      <p:sp>
        <p:nvSpPr>
          <p:cNvPr id="9" name="Text 4"/>
          <p:cNvSpPr/>
          <p:nvPr/>
        </p:nvSpPr>
        <p:spPr>
          <a:xfrm>
            <a:off x="4620935" y="3533299"/>
            <a:ext cx="2527578"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Precision Medicine</a:t>
            </a:r>
            <a:endParaRPr lang="en-US" sz="2187" dirty="0"/>
          </a:p>
        </p:txBody>
      </p:sp>
      <p:sp>
        <p:nvSpPr>
          <p:cNvPr id="10" name="Text 5"/>
          <p:cNvSpPr/>
          <p:nvPr/>
        </p:nvSpPr>
        <p:spPr>
          <a:xfrm>
            <a:off x="4620935" y="4013716"/>
            <a:ext cx="2527578"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Transcriptomic profiling can identify biomarkers for disease diagnosis, prognosis, and personalized treatment strategies.</a:t>
            </a:r>
            <a:endParaRPr lang="en-US" sz="1750" dirty="0"/>
          </a:p>
        </p:txBody>
      </p:sp>
      <p:pic>
        <p:nvPicPr>
          <p:cNvPr id="11" name="Image 3" descr="preencoded.png"/>
          <p:cNvPicPr>
            <a:picLocks noChangeAspect="1"/>
          </p:cNvPicPr>
          <p:nvPr/>
        </p:nvPicPr>
        <p:blipFill>
          <a:blip r:embed="rId6"/>
          <a:stretch>
            <a:fillRect/>
          </a:stretch>
        </p:blipFill>
        <p:spPr>
          <a:xfrm>
            <a:off x="7481768" y="2866787"/>
            <a:ext cx="444341" cy="444341"/>
          </a:xfrm>
          <a:prstGeom prst="rect">
            <a:avLst/>
          </a:prstGeom>
        </p:spPr>
      </p:pic>
      <p:sp>
        <p:nvSpPr>
          <p:cNvPr id="12" name="Text 6"/>
          <p:cNvSpPr/>
          <p:nvPr/>
        </p:nvSpPr>
        <p:spPr>
          <a:xfrm>
            <a:off x="7481768" y="3533299"/>
            <a:ext cx="2527578"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Biotechnology</a:t>
            </a:r>
            <a:endParaRPr lang="en-US" sz="2187" dirty="0"/>
          </a:p>
        </p:txBody>
      </p:sp>
      <p:sp>
        <p:nvSpPr>
          <p:cNvPr id="13" name="Text 7"/>
          <p:cNvSpPr/>
          <p:nvPr/>
        </p:nvSpPr>
        <p:spPr>
          <a:xfrm>
            <a:off x="7481768" y="4013716"/>
            <a:ext cx="2527578" cy="2487811"/>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Transcriptomics enables optimization of production processes in industries like biofuels, pharmaceuticals, and agriculture.</a:t>
            </a:r>
            <a:endParaRPr lang="en-US" sz="1750" dirty="0"/>
          </a:p>
        </p:txBody>
      </p:sp>
      <p:pic>
        <p:nvPicPr>
          <p:cNvPr id="14" name="Image 4" descr="preencoded.png"/>
          <p:cNvPicPr>
            <a:picLocks noChangeAspect="1"/>
          </p:cNvPicPr>
          <p:nvPr/>
        </p:nvPicPr>
        <p:blipFill>
          <a:blip r:embed="rId7"/>
          <a:stretch>
            <a:fillRect/>
          </a:stretch>
        </p:blipFill>
        <p:spPr>
          <a:xfrm>
            <a:off x="10342602" y="2866787"/>
            <a:ext cx="444341" cy="444341"/>
          </a:xfrm>
          <a:prstGeom prst="rect">
            <a:avLst/>
          </a:prstGeom>
        </p:spPr>
      </p:pic>
      <p:sp>
        <p:nvSpPr>
          <p:cNvPr id="15" name="Text 8"/>
          <p:cNvSpPr/>
          <p:nvPr/>
        </p:nvSpPr>
        <p:spPr>
          <a:xfrm>
            <a:off x="10342602" y="3533299"/>
            <a:ext cx="2527578" cy="694373"/>
          </a:xfrm>
          <a:prstGeom prst="rect">
            <a:avLst/>
          </a:prstGeom>
          <a:noFill/>
          <a:ln/>
        </p:spPr>
        <p:txBody>
          <a:bodyPr wrap="squar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Evolutionary Studies</a:t>
            </a:r>
            <a:endParaRPr lang="en-US" sz="2187" dirty="0"/>
          </a:p>
        </p:txBody>
      </p:sp>
      <p:sp>
        <p:nvSpPr>
          <p:cNvPr id="16" name="Text 9"/>
          <p:cNvSpPr/>
          <p:nvPr/>
        </p:nvSpPr>
        <p:spPr>
          <a:xfrm>
            <a:off x="10342602" y="4360902"/>
            <a:ext cx="2527578" cy="2132409"/>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Comparative transcriptomics can shed light on the evolution of genes and gene expression across species.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1000"/>
                                        <p:tgtEl>
                                          <p:spTgt spid="11"/>
                                        </p:tgtEl>
                                      </p:cBhvr>
                                    </p:animEffect>
                                    <p:anim calcmode="lin" valueType="num">
                                      <p:cBhvr>
                                        <p:cTn id="42" dur="1000" fill="hold"/>
                                        <p:tgtEl>
                                          <p:spTgt spid="11"/>
                                        </p:tgtEl>
                                        <p:attrNameLst>
                                          <p:attrName>ppt_x</p:attrName>
                                        </p:attrNameLst>
                                      </p:cBhvr>
                                      <p:tavLst>
                                        <p:tav tm="0">
                                          <p:val>
                                            <p:strVal val="#ppt_x"/>
                                          </p:val>
                                        </p:tav>
                                        <p:tav tm="100000">
                                          <p:val>
                                            <p:strVal val="#ppt_x"/>
                                          </p:val>
                                        </p:tav>
                                      </p:tavLst>
                                    </p:anim>
                                    <p:anim calcmode="lin" valueType="num">
                                      <p:cBhvr>
                                        <p:cTn id="43" dur="1000" fill="hold"/>
                                        <p:tgtEl>
                                          <p:spTgt spid="11"/>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1000"/>
                                        <p:tgtEl>
                                          <p:spTgt spid="14"/>
                                        </p:tgtEl>
                                      </p:cBhvr>
                                    </p:animEffect>
                                    <p:anim calcmode="lin" valueType="num">
                                      <p:cBhvr>
                                        <p:cTn id="59" dur="1000" fill="hold"/>
                                        <p:tgtEl>
                                          <p:spTgt spid="14"/>
                                        </p:tgtEl>
                                        <p:attrNameLst>
                                          <p:attrName>ppt_x</p:attrName>
                                        </p:attrNameLst>
                                      </p:cBhvr>
                                      <p:tavLst>
                                        <p:tav tm="0">
                                          <p:val>
                                            <p:strVal val="#ppt_x"/>
                                          </p:val>
                                        </p:tav>
                                        <p:tav tm="100000">
                                          <p:val>
                                            <p:strVal val="#ppt_x"/>
                                          </p:val>
                                        </p:tav>
                                      </p:tavLst>
                                    </p:anim>
                                    <p:anim calcmode="lin" valueType="num">
                                      <p:cBhvr>
                                        <p:cTn id="60" dur="1000" fill="hold"/>
                                        <p:tgtEl>
                                          <p:spTgt spid="14"/>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fade">
                                      <p:cBhvr>
                                        <p:cTn id="63" dur="1000"/>
                                        <p:tgtEl>
                                          <p:spTgt spid="15"/>
                                        </p:tgtEl>
                                      </p:cBhvr>
                                    </p:animEffect>
                                    <p:anim calcmode="lin" valueType="num">
                                      <p:cBhvr>
                                        <p:cTn id="64" dur="1000" fill="hold"/>
                                        <p:tgtEl>
                                          <p:spTgt spid="15"/>
                                        </p:tgtEl>
                                        <p:attrNameLst>
                                          <p:attrName>ppt_x</p:attrName>
                                        </p:attrNameLst>
                                      </p:cBhvr>
                                      <p:tavLst>
                                        <p:tav tm="0">
                                          <p:val>
                                            <p:strVal val="#ppt_x"/>
                                          </p:val>
                                        </p:tav>
                                        <p:tav tm="100000">
                                          <p:val>
                                            <p:strVal val="#ppt_x"/>
                                          </p:val>
                                        </p:tav>
                                      </p:tavLst>
                                    </p:anim>
                                    <p:anim calcmode="lin" valueType="num">
                                      <p:cBhvr>
                                        <p:cTn id="65" dur="1000" fill="hold"/>
                                        <p:tgtEl>
                                          <p:spTgt spid="15"/>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1000"/>
                                        <p:tgtEl>
                                          <p:spTgt spid="16"/>
                                        </p:tgtEl>
                                      </p:cBhvr>
                                    </p:animEffect>
                                    <p:anim calcmode="lin" valueType="num">
                                      <p:cBhvr>
                                        <p:cTn id="69" dur="1000" fill="hold"/>
                                        <p:tgtEl>
                                          <p:spTgt spid="16"/>
                                        </p:tgtEl>
                                        <p:attrNameLst>
                                          <p:attrName>ppt_x</p:attrName>
                                        </p:attrNameLst>
                                      </p:cBhvr>
                                      <p:tavLst>
                                        <p:tav tm="0">
                                          <p:val>
                                            <p:strVal val="#ppt_x"/>
                                          </p:val>
                                        </p:tav>
                                        <p:tav tm="100000">
                                          <p:val>
                                            <p:strVal val="#ppt_x"/>
                                          </p:val>
                                        </p:tav>
                                      </p:tavLst>
                                    </p:anim>
                                    <p:anim calcmode="lin" valueType="num">
                                      <p:cBhvr>
                                        <p:cTn id="7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883</Words>
  <Application>Microsoft Office PowerPoint</Application>
  <PresentationFormat>Custom</PresentationFormat>
  <Paragraphs>80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Abdul Rehman Ikram</cp:lastModifiedBy>
  <cp:revision>4</cp:revision>
  <dcterms:created xsi:type="dcterms:W3CDTF">2024-03-25T12:21:11Z</dcterms:created>
  <dcterms:modified xsi:type="dcterms:W3CDTF">2024-03-25T20:11:53Z</dcterms:modified>
</cp:coreProperties>
</file>